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62" r:id="rId6"/>
    <p:sldId id="266" r:id="rId7"/>
    <p:sldId id="265" r:id="rId8"/>
    <p:sldId id="263" r:id="rId9"/>
    <p:sldId id="264" r:id="rId10"/>
    <p:sldId id="258" r:id="rId11"/>
    <p:sldId id="261" r:id="rId12"/>
    <p:sldId id="260" r:id="rId13"/>
    <p:sldId id="259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6" d="100"/>
          <a:sy n="56" d="100"/>
        </p:scale>
        <p:origin x="53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Privacy Laws and Regulations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Student’s Name</a:t>
            </a:r>
          </a:p>
          <a:p>
            <a:r>
              <a:rPr lang="en-US" b="1" dirty="0"/>
              <a:t>Course</a:t>
            </a:r>
          </a:p>
          <a:p>
            <a:r>
              <a:rPr lang="en-US" b="1" dirty="0"/>
              <a:t>Professor</a:t>
            </a:r>
          </a:p>
          <a:p>
            <a:r>
              <a:rPr lang="en-US" b="1" dirty="0"/>
              <a:t>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9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2556932"/>
            <a:ext cx="6536266" cy="379306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Analysis of privacy laws and regulation</a:t>
            </a:r>
          </a:p>
          <a:p>
            <a:r>
              <a:rPr lang="en-US" dirty="0" smtClean="0"/>
              <a:t>Ethical considerations related to these laws/regulations</a:t>
            </a:r>
          </a:p>
          <a:p>
            <a:r>
              <a:rPr lang="en-US" dirty="0" smtClean="0"/>
              <a:t>Family Educational Rights and Privacy Act (FERPA)</a:t>
            </a:r>
          </a:p>
          <a:p>
            <a:r>
              <a:rPr lang="en-US" dirty="0" smtClean="0"/>
              <a:t>Health Insurance Portability and Accountability Act (HIPAA)</a:t>
            </a:r>
          </a:p>
          <a:p>
            <a:r>
              <a:rPr lang="en-US" dirty="0" smtClean="0"/>
              <a:t>European Union (EU) Data Protection.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33" y="2556932"/>
            <a:ext cx="4437592" cy="379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6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2556931"/>
            <a:ext cx="7416800" cy="36576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Privacy laws are important and have to be followed strictly</a:t>
            </a:r>
          </a:p>
          <a:p>
            <a:r>
              <a:rPr lang="en-US" dirty="0" smtClean="0"/>
              <a:t>Such laws include Family Educational Rights and Privacy Act (FERPA), Health Insurance Portability and Accountability Act (HIPAA), and European Union (EU) Data Protection. </a:t>
            </a:r>
          </a:p>
          <a:p>
            <a:r>
              <a:rPr lang="en-US" dirty="0" smtClean="0"/>
              <a:t>Strict adherence to such regulations is needed </a:t>
            </a:r>
          </a:p>
          <a:p>
            <a:r>
              <a:rPr lang="en-US" dirty="0" smtClean="0"/>
              <a:t>There are many challenges linked to respecting such regulations. </a:t>
            </a:r>
          </a:p>
          <a:p>
            <a:r>
              <a:rPr lang="en-US" dirty="0" smtClean="0"/>
              <a:t>Non-compliance at times attracts hefty penalties.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1" y="2556930"/>
            <a:ext cx="3593252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8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Family Educational Rights and Privacy Act (FERPA)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2556931"/>
            <a:ext cx="6858000" cy="3708401"/>
          </a:xfrm>
        </p:spPr>
        <p:txBody>
          <a:bodyPr>
            <a:normAutofit/>
          </a:bodyPr>
          <a:lstStyle/>
          <a:p>
            <a:r>
              <a:rPr lang="en-US" dirty="0" smtClean="0"/>
              <a:t>It was legislated in 1974</a:t>
            </a:r>
          </a:p>
          <a:p>
            <a:r>
              <a:rPr lang="en-US" dirty="0" smtClean="0"/>
              <a:t>Guards the privacy of student’s personally identifiable information. </a:t>
            </a:r>
          </a:p>
          <a:p>
            <a:r>
              <a:rPr lang="en-US" dirty="0" smtClean="0"/>
              <a:t>The act is applicable to all educational institutions that receive federal funds.</a:t>
            </a:r>
          </a:p>
          <a:p>
            <a:r>
              <a:rPr lang="en-US" dirty="0" smtClean="0"/>
              <a:t>FERPA is a law that grants parents certain rights with regards to educational records of their children (Fuller</a:t>
            </a:r>
            <a:r>
              <a:rPr lang="en-US" dirty="0"/>
              <a:t>, </a:t>
            </a:r>
            <a:r>
              <a:rPr lang="en-US" dirty="0" smtClean="0"/>
              <a:t>2017).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66" y="2556931"/>
            <a:ext cx="4233333" cy="379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8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FERPA Privacy Compliance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868" y="2539999"/>
            <a:ext cx="5748866" cy="3318936"/>
          </a:xfrm>
        </p:spPr>
        <p:txBody>
          <a:bodyPr/>
          <a:lstStyle/>
          <a:p>
            <a:r>
              <a:rPr lang="en-US" dirty="0" smtClean="0"/>
              <a:t>Parents or eligible students have a right to request the right school records. </a:t>
            </a:r>
          </a:p>
          <a:p>
            <a:r>
              <a:rPr lang="en-US" dirty="0" smtClean="0"/>
              <a:t>The parents have right to inspect and review students educational records</a:t>
            </a:r>
          </a:p>
          <a:p>
            <a:r>
              <a:rPr lang="en-US" dirty="0" smtClean="0"/>
              <a:t>For information to be released, schools must have written permission</a:t>
            </a:r>
            <a:r>
              <a:rPr lang="en-US" dirty="0"/>
              <a:t> (Fuller, 2017).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35" y="2539999"/>
            <a:ext cx="5164666" cy="369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0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FERPA organizational compliance Challenges &amp; Role of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4" y="2556932"/>
            <a:ext cx="6942666" cy="3691468"/>
          </a:xfrm>
        </p:spPr>
        <p:txBody>
          <a:bodyPr>
            <a:normAutofit/>
          </a:bodyPr>
          <a:lstStyle/>
          <a:p>
            <a:r>
              <a:rPr lang="en-US" dirty="0" smtClean="0"/>
              <a:t>Some challenges include use of forged documents.</a:t>
            </a:r>
          </a:p>
          <a:p>
            <a:r>
              <a:rPr lang="en-US" dirty="0" smtClean="0"/>
              <a:t>Non-compliance by some staff and allowing access </a:t>
            </a:r>
          </a:p>
          <a:p>
            <a:r>
              <a:rPr lang="en-US" dirty="0" smtClean="0"/>
              <a:t>Leaking of the information anonymously</a:t>
            </a:r>
          </a:p>
          <a:p>
            <a:r>
              <a:rPr lang="en-US" dirty="0" smtClean="0"/>
              <a:t>False pretense and identity </a:t>
            </a:r>
          </a:p>
          <a:p>
            <a:r>
              <a:rPr lang="en-US" dirty="0" smtClean="0"/>
              <a:t>Personal ethics have to an individual to follow the regulations </a:t>
            </a:r>
            <a:r>
              <a:rPr lang="en-US" dirty="0"/>
              <a:t>(Fuller, 2017). </a:t>
            </a:r>
            <a:r>
              <a:rPr lang="en-US" dirty="0" smtClean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1078"/>
          <a:stretch/>
        </p:blipFill>
        <p:spPr>
          <a:xfrm>
            <a:off x="7569200" y="2556932"/>
            <a:ext cx="4030133" cy="37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00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Penalties for Non-compliance of FERPA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2438401"/>
            <a:ext cx="6502400" cy="3793066"/>
          </a:xfrm>
        </p:spPr>
        <p:txBody>
          <a:bodyPr>
            <a:normAutofit/>
          </a:bodyPr>
          <a:lstStyle/>
          <a:p>
            <a:r>
              <a:rPr lang="en-US" dirty="0" smtClean="0"/>
              <a:t>Withdrawal of US Department of Education funds</a:t>
            </a:r>
          </a:p>
          <a:p>
            <a:r>
              <a:rPr lang="en-US" dirty="0" smtClean="0"/>
              <a:t>Litigation due to disclosure as well as reviewing and investigating complaints.</a:t>
            </a:r>
          </a:p>
          <a:p>
            <a:r>
              <a:rPr lang="en-US" dirty="0" smtClean="0"/>
              <a:t>Fines of up to $ 1000 or jail sentence not exceeding 6 months or both. </a:t>
            </a:r>
          </a:p>
          <a:p>
            <a:r>
              <a:rPr lang="en-US" dirty="0" smtClean="0"/>
              <a:t>Dismissal of the staff responsible </a:t>
            </a:r>
            <a:r>
              <a:rPr lang="en-US" dirty="0"/>
              <a:t>(Fuller, 2017</a:t>
            </a:r>
            <a:r>
              <a:rPr lang="en-US" dirty="0" smtClean="0"/>
              <a:t>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32" y="2438401"/>
            <a:ext cx="4572001" cy="379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55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60400"/>
            <a:ext cx="9601196" cy="1625599"/>
          </a:xfrm>
        </p:spPr>
        <p:txBody>
          <a:bodyPr>
            <a:normAutofit fontScale="90000"/>
          </a:bodyPr>
          <a:lstStyle/>
          <a:p>
            <a:r>
              <a:rPr lang="en-US" dirty="0"/>
              <a:t>Health Insurance Portability and Accountability Act (HIPAA)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56931"/>
            <a:ext cx="6417733" cy="370840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was passed in  1996</a:t>
            </a:r>
          </a:p>
          <a:p>
            <a:r>
              <a:rPr lang="en-US" dirty="0" smtClean="0"/>
              <a:t>It is divided into 5 titles</a:t>
            </a:r>
          </a:p>
          <a:p>
            <a:r>
              <a:rPr lang="en-US" dirty="0" smtClean="0"/>
              <a:t>Title I: The act protects health insurance coverage for workers and families when the change of lose jobs.</a:t>
            </a:r>
          </a:p>
          <a:p>
            <a:r>
              <a:rPr lang="en-US" dirty="0" smtClean="0"/>
              <a:t>Title II: Prevents Health Care Fraud and Abuse</a:t>
            </a:r>
          </a:p>
          <a:p>
            <a:r>
              <a:rPr lang="en-US" dirty="0" smtClean="0"/>
              <a:t>Title III: Offers guidelines for pre-tax medical spending </a:t>
            </a:r>
          </a:p>
          <a:p>
            <a:r>
              <a:rPr lang="en-US" dirty="0" smtClean="0"/>
              <a:t>Title IV:  Provides modification for health coverage </a:t>
            </a:r>
          </a:p>
          <a:p>
            <a:r>
              <a:rPr lang="en-US" dirty="0" smtClean="0"/>
              <a:t>Title V: Governs company owned insurance policies (Garner</a:t>
            </a:r>
            <a:r>
              <a:rPr lang="en-US" dirty="0"/>
              <a:t>, </a:t>
            </a:r>
            <a:r>
              <a:rPr lang="en-US" dirty="0" smtClean="0"/>
              <a:t>2018).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33" y="2556930"/>
            <a:ext cx="4639204" cy="370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9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HIPAA </a:t>
            </a:r>
            <a:r>
              <a:rPr lang="en-US" dirty="0"/>
              <a:t>Privacy Compliance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2556931"/>
            <a:ext cx="6011334" cy="370840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act is aimed at keeping health information protected and private</a:t>
            </a:r>
          </a:p>
          <a:p>
            <a:r>
              <a:rPr lang="en-US" dirty="0" smtClean="0"/>
              <a:t>It creates confidentiality system active within and even beyond health care facilities. </a:t>
            </a:r>
          </a:p>
          <a:p>
            <a:r>
              <a:rPr lang="en-US" dirty="0" smtClean="0"/>
              <a:t>Patients data is confidential and should be protected physically, in network, and process security . </a:t>
            </a:r>
          </a:p>
          <a:p>
            <a:r>
              <a:rPr lang="en-US" dirty="0" smtClean="0"/>
              <a:t>Compliance is mandatory for healthcare professionals, business associates, </a:t>
            </a:r>
            <a:r>
              <a:rPr lang="en-US" dirty="0"/>
              <a:t>and subcontractors(Garner, 2018</a:t>
            </a:r>
            <a:r>
              <a:rPr lang="en-US" dirty="0" smtClean="0"/>
              <a:t>).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867" y="2556931"/>
            <a:ext cx="4938215" cy="370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79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HIPAA </a:t>
            </a:r>
            <a:r>
              <a:rPr lang="en-US" dirty="0"/>
              <a:t>organizational compliance Challenges &amp; Role of ethics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2556931"/>
            <a:ext cx="6163734" cy="37253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Some challenges may include information being leaked by staff. </a:t>
            </a:r>
          </a:p>
          <a:p>
            <a:r>
              <a:rPr lang="en-US" dirty="0" smtClean="0"/>
              <a:t>Information may also be used by hackers for extortion</a:t>
            </a:r>
          </a:p>
          <a:p>
            <a:r>
              <a:rPr lang="en-US" dirty="0" smtClean="0"/>
              <a:t>It is ethical to maintain trust between healthcare and patients </a:t>
            </a:r>
          </a:p>
          <a:p>
            <a:r>
              <a:rPr lang="en-US" dirty="0" smtClean="0"/>
              <a:t>Confidentiality is crucial to ensuring that the patients have received the desired level </a:t>
            </a:r>
            <a:r>
              <a:rPr lang="en-US" dirty="0"/>
              <a:t>of care(Garner, 2018</a:t>
            </a:r>
            <a:r>
              <a:rPr lang="en-US" dirty="0" smtClean="0"/>
              <a:t>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267" y="2556931"/>
            <a:ext cx="4766733" cy="37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3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Penalties for Non-compliance of </a:t>
            </a:r>
            <a:r>
              <a:rPr lang="en-US" dirty="0" smtClean="0"/>
              <a:t>HIPAA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7" y="2556932"/>
            <a:ext cx="6485466" cy="36745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Violation of HIPAA may attract a penalty of $100 to $ 50,000 per record. </a:t>
            </a:r>
          </a:p>
          <a:p>
            <a:r>
              <a:rPr lang="en-US" dirty="0" smtClean="0"/>
              <a:t>Violation may result to jail term</a:t>
            </a:r>
          </a:p>
          <a:p>
            <a:r>
              <a:rPr lang="en-US" dirty="0" smtClean="0"/>
              <a:t>The maximum penalty per year may be $ 1.5 million </a:t>
            </a:r>
          </a:p>
          <a:p>
            <a:r>
              <a:rPr lang="en-US" dirty="0" smtClean="0"/>
              <a:t>Fines and charges are broken down to willful neglect and reasonable cause. </a:t>
            </a:r>
          </a:p>
          <a:p>
            <a:r>
              <a:rPr lang="en-US" dirty="0" smtClean="0"/>
              <a:t>Termination of service for individuals leaking </a:t>
            </a:r>
            <a:r>
              <a:rPr lang="en-US" dirty="0"/>
              <a:t>the information(Garner, 2018</a:t>
            </a:r>
            <a:r>
              <a:rPr lang="en-US" dirty="0" smtClean="0"/>
              <a:t>).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33" y="2556933"/>
            <a:ext cx="4436534" cy="367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39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European Union (EU) Data Protection.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934" y="2556931"/>
            <a:ext cx="6934199" cy="36745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Passed in 2016</a:t>
            </a:r>
          </a:p>
          <a:p>
            <a:r>
              <a:rPr lang="en-US" dirty="0" smtClean="0"/>
              <a:t>It gave the EU citizens right to the protection of their personal data. </a:t>
            </a:r>
          </a:p>
          <a:p>
            <a:r>
              <a:rPr lang="en-US" dirty="0" smtClean="0"/>
              <a:t>It strengthened individual fundamental rights in this era. </a:t>
            </a:r>
          </a:p>
          <a:p>
            <a:r>
              <a:rPr lang="en-US" dirty="0" smtClean="0"/>
              <a:t>The law made sure that people have more control over their personal data</a:t>
            </a:r>
          </a:p>
          <a:p>
            <a:r>
              <a:rPr lang="en-US" dirty="0" smtClean="0"/>
              <a:t>It also ensured that businesses benefitted from a level </a:t>
            </a:r>
            <a:r>
              <a:rPr lang="en-US" dirty="0"/>
              <a:t>playing </a:t>
            </a:r>
            <a:r>
              <a:rPr lang="en-US" dirty="0" smtClean="0"/>
              <a:t>field (Mendelson, 2018</a:t>
            </a:r>
            <a:r>
              <a:rPr lang="en-US" dirty="0"/>
              <a:t>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133" y="2556931"/>
            <a:ext cx="4058709" cy="367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84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Penalties for non-compliance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3" y="2641598"/>
            <a:ext cx="5867398" cy="3318936"/>
          </a:xfrm>
        </p:spPr>
        <p:txBody>
          <a:bodyPr>
            <a:noAutofit/>
          </a:bodyPr>
          <a:lstStyle/>
          <a:p>
            <a:r>
              <a:rPr lang="en-US" sz="2800" dirty="0" smtClean="0"/>
              <a:t>Fines as high as 4% global annual revenues</a:t>
            </a:r>
          </a:p>
          <a:p>
            <a:r>
              <a:rPr lang="en-US" sz="2800" dirty="0" smtClean="0"/>
              <a:t>The fine charged can be of 20 Million Euros</a:t>
            </a:r>
          </a:p>
          <a:p>
            <a:r>
              <a:rPr lang="en-US" sz="2800" dirty="0" smtClean="0"/>
              <a:t>Legal obligation for parties that have failed to comply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1" y="2641597"/>
            <a:ext cx="4555066" cy="331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52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Recommendations: Improvement of the regulation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4" y="2556932"/>
            <a:ext cx="5858934" cy="37422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Foster heavy penalties for persons/companies who fail to adhere to these rules. </a:t>
            </a:r>
          </a:p>
          <a:p>
            <a:r>
              <a:rPr lang="en-US" dirty="0" smtClean="0"/>
              <a:t>The compliance can be increased through creating awareness. </a:t>
            </a:r>
          </a:p>
          <a:p>
            <a:r>
              <a:rPr lang="en-US" dirty="0" smtClean="0"/>
              <a:t>Encourage compliance and good morals of people/firms. </a:t>
            </a:r>
          </a:p>
          <a:p>
            <a:r>
              <a:rPr lang="en-US" dirty="0" smtClean="0"/>
              <a:t>Form  agencies to oversee the strict adherence to these regulations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550" y="2556933"/>
            <a:ext cx="4762500" cy="374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85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Fuller, M. (2017). An Update on the Family Educational Rights and Privacy Act. </a:t>
            </a:r>
            <a:r>
              <a:rPr lang="en-US" i="1" dirty="0"/>
              <a:t>New Directions for Institutional Research</a:t>
            </a:r>
            <a:r>
              <a:rPr lang="en-US" dirty="0"/>
              <a:t>, 2016(172), 25-36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Garner</a:t>
            </a:r>
            <a:r>
              <a:rPr lang="en-US" dirty="0"/>
              <a:t>, W. (2018, June). FERPA, HIPAA, and Other Privacy Concerns in Online Education. </a:t>
            </a:r>
            <a:r>
              <a:rPr lang="en-US" i="1" dirty="0"/>
              <a:t>In </a:t>
            </a:r>
            <a:r>
              <a:rPr lang="en-US" i="1" dirty="0" err="1"/>
              <a:t>EdMedia</a:t>
            </a:r>
            <a:r>
              <a:rPr lang="en-US" i="1" dirty="0"/>
              <a:t>+ Innovate Learning </a:t>
            </a:r>
            <a:r>
              <a:rPr lang="en-US" dirty="0"/>
              <a:t>(pp. 519-523). Association for the Advancement of Computing in Education (AACE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r>
              <a:rPr lang="en-US" dirty="0" smtClean="0"/>
              <a:t>Mendelson, </a:t>
            </a:r>
            <a:r>
              <a:rPr lang="en-US" dirty="0"/>
              <a:t>D. (2018). </a:t>
            </a:r>
            <a:r>
              <a:rPr lang="en-US" i="1" dirty="0"/>
              <a:t>The European Union General Data Protection Regulation (EU 2016/679) and the Australian My Health Record Scheme–A Comparative Study of Consent to Data Processing Provisions.</a:t>
            </a:r>
          </a:p>
        </p:txBody>
      </p:sp>
    </p:spTree>
    <p:extLst>
      <p:ext uri="{BB962C8B-B14F-4D97-AF65-F5344CB8AC3E}">
        <p14:creationId xmlns:p14="http://schemas.microsoft.com/office/powerpoint/2010/main" val="188846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6984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376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276</TotalTime>
  <Words>814</Words>
  <Application>Microsoft Office PowerPoint</Application>
  <PresentationFormat>Widescreen</PresentationFormat>
  <Paragraphs>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Garamond</vt:lpstr>
      <vt:lpstr>Organic</vt:lpstr>
      <vt:lpstr>Privacy Laws and Regulations</vt:lpstr>
      <vt:lpstr>Overview </vt:lpstr>
      <vt:lpstr>Introduction </vt:lpstr>
      <vt:lpstr>Family Educational Rights and Privacy Act (FERPA)</vt:lpstr>
      <vt:lpstr>FERPA Privacy Compliance Requirements</vt:lpstr>
      <vt:lpstr>FERPA organizational compliance Challenges &amp; Role of ethics</vt:lpstr>
      <vt:lpstr>Penalties for Non-compliance of FERPA</vt:lpstr>
      <vt:lpstr>Health Insurance Portability and Accountability Act (HIPAA) </vt:lpstr>
      <vt:lpstr>HIPAA Privacy Compliance Requirements</vt:lpstr>
      <vt:lpstr>HIPAA organizational compliance Challenges &amp; Role of ethics</vt:lpstr>
      <vt:lpstr>Penalties for Non-compliance of HIPAA</vt:lpstr>
      <vt:lpstr>European Union (EU) Data Protection.  </vt:lpstr>
      <vt:lpstr>Penalties for non-compliance </vt:lpstr>
      <vt:lpstr>Recommendations: Improvement of the regulation </vt:lpstr>
      <vt:lpstr>References </vt:lpstr>
      <vt:lpstr>PowerPoint Presentation</vt:lpstr>
    </vt:vector>
  </TitlesOfParts>
  <Company>Zawadi Africa Education Fund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 Laws and Regulations</dc:title>
  <dc:creator>User</dc:creator>
  <cp:lastModifiedBy>User</cp:lastModifiedBy>
  <cp:revision>21</cp:revision>
  <dcterms:created xsi:type="dcterms:W3CDTF">2018-09-03T20:06:22Z</dcterms:created>
  <dcterms:modified xsi:type="dcterms:W3CDTF">2018-09-04T00:42:38Z</dcterms:modified>
</cp:coreProperties>
</file>